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0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3109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E3A8F-3A42-4474-847C-58CD4274FA1C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DE424-1600-40E8-A48A-3B8367F48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4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8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. Little to no training needed since the system is so easy to use.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. The data that the user needs to enter in all 3 pillars of the system is very basic: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1200"/>
              </a:spcAft>
              <a:buFontTx/>
              <a:buChar char="-"/>
              <a:defRPr/>
            </a:pPr>
            <a:r>
              <a:rPr lang="en-US" sz="1200" b="1" u="sng" kern="0" dirty="0">
                <a:solidFill>
                  <a:schemeClr val="bg1"/>
                </a:solidFill>
                <a:latin typeface="+mn-lt"/>
              </a:rPr>
              <a:t>Demographic Profile</a:t>
            </a:r>
            <a:r>
              <a:rPr lang="en-US" sz="1200" b="1" kern="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200" kern="0" dirty="0">
                <a:solidFill>
                  <a:schemeClr val="bg1"/>
                </a:solidFill>
                <a:latin typeface="+mn-lt"/>
              </a:rPr>
              <a:t>asks users about himself.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1200"/>
              </a:spcAft>
              <a:buFontTx/>
              <a:buChar char="-"/>
              <a:defRPr/>
            </a:pPr>
            <a:r>
              <a:rPr lang="en-US" sz="1200" b="1" u="sng" kern="0" dirty="0">
                <a:solidFill>
                  <a:schemeClr val="bg1"/>
                </a:solidFill>
                <a:latin typeface="+mn-lt"/>
              </a:rPr>
              <a:t>Magic 8-Ball</a:t>
            </a:r>
            <a:r>
              <a:rPr lang="en-US" sz="1200" b="1" kern="0" dirty="0">
                <a:solidFill>
                  <a:schemeClr val="bg1"/>
                </a:solidFill>
                <a:latin typeface="+mn-lt"/>
              </a:rPr>
              <a:t>:</a:t>
            </a:r>
            <a:r>
              <a:rPr lang="en-US" sz="1200" kern="0" dirty="0">
                <a:solidFill>
                  <a:schemeClr val="bg1"/>
                </a:solidFill>
                <a:latin typeface="+mn-lt"/>
              </a:rPr>
              <a:t> asks users what kind of games he’s looking for.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1200"/>
              </a:spcAft>
              <a:buFontTx/>
              <a:buChar char="-"/>
              <a:defRPr/>
            </a:pPr>
            <a:r>
              <a:rPr lang="en-US" sz="1200" b="1" u="sng" kern="0" dirty="0">
                <a:solidFill>
                  <a:schemeClr val="bg1"/>
                </a:solidFill>
                <a:latin typeface="+mn-lt"/>
              </a:rPr>
              <a:t>Directory</a:t>
            </a:r>
            <a:r>
              <a:rPr lang="en-US" sz="1200" b="1" kern="0" dirty="0">
                <a:solidFill>
                  <a:schemeClr val="bg1"/>
                </a:solidFill>
                <a:latin typeface="+mn-lt"/>
              </a:rPr>
              <a:t>:</a:t>
            </a:r>
            <a:r>
              <a:rPr lang="en-US" sz="1200" kern="0" dirty="0">
                <a:solidFill>
                  <a:schemeClr val="bg1"/>
                </a:solidFill>
                <a:latin typeface="+mn-lt"/>
              </a:rPr>
              <a:t> allows users to look up games using a Search or Advanced Search function.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endParaRPr lang="en-US" sz="1200" kern="0" dirty="0">
              <a:solidFill>
                <a:schemeClr val="bg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. Easy to use the system.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. Touch-based with a digital keyboard.</a:t>
            </a:r>
          </a:p>
          <a:p>
            <a:endParaRPr lang="en-US" dirty="0"/>
          </a:p>
          <a:p>
            <a:pPr eaLnBrk="1" hangingPunct="1"/>
            <a:r>
              <a:rPr lang="en-US" altLang="en-US" sz="1200" dirty="0">
                <a:solidFill>
                  <a:schemeClr val="bg1"/>
                </a:solidFill>
              </a:rPr>
              <a:t>. Extremely difficult for users to misuse the system:</a:t>
            </a:r>
          </a:p>
          <a:p>
            <a:pPr eaLnBrk="1" hangingPunct="1"/>
            <a:endParaRPr lang="en-US" altLang="en-US" sz="12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1200" dirty="0">
                <a:solidFill>
                  <a:schemeClr val="bg1"/>
                </a:solidFill>
              </a:rPr>
              <a:t>- Questions presented to users by the system are straightforward.</a:t>
            </a:r>
          </a:p>
          <a:p>
            <a:pPr eaLnBrk="1" hangingPunct="1"/>
            <a:r>
              <a:rPr lang="en-US" altLang="en-US" sz="1200" dirty="0">
                <a:solidFill>
                  <a:schemeClr val="bg1"/>
                </a:solidFill>
              </a:rPr>
              <a:t>- Information presented to users is easy to understand.</a:t>
            </a:r>
          </a:p>
          <a:p>
            <a:pPr eaLnBrk="1" hangingPunct="1"/>
            <a:r>
              <a:rPr lang="en-US" altLang="en-US" sz="1200" dirty="0">
                <a:solidFill>
                  <a:schemeClr val="bg1"/>
                </a:solidFill>
              </a:rPr>
              <a:t>- Search and Advanced Search functions work in accordance to what the user types in.</a:t>
            </a:r>
          </a:p>
          <a:p>
            <a:pPr eaLnBrk="1" hangingPunct="1"/>
            <a:endParaRPr lang="en-US" altLang="en-US" sz="12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1200" dirty="0">
                <a:solidFill>
                  <a:schemeClr val="bg1"/>
                </a:solidFill>
              </a:rPr>
              <a:t>. </a:t>
            </a:r>
            <a:r>
              <a:rPr lang="en-US" altLang="en-US" sz="1200" b="1" dirty="0">
                <a:solidFill>
                  <a:schemeClr val="bg1"/>
                </a:solidFill>
              </a:rPr>
              <a:t>Complication:</a:t>
            </a:r>
            <a:r>
              <a:rPr lang="en-US" altLang="en-US" sz="1200" dirty="0">
                <a:solidFill>
                  <a:schemeClr val="bg1"/>
                </a:solidFill>
              </a:rPr>
              <a:t> touch-based user interface might be too sensitive to the user’s touch.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3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. Maintenance is essential for: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Correcting any errors that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might show up in the system before, during, and after it’s used daily, or whenever possible.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Improving the system in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light of certain errors.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 Updating the system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latin typeface="+mn-lt"/>
              </a:rPr>
              <a:t>either quarterly, seasonally, or yearly depending on preference. Done by putting a list of future games in the database as soon as they’re announced and making demos of them available ASAP.</a:t>
            </a:r>
          </a:p>
          <a:p>
            <a:endParaRPr lang="en-US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Adding new features to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the system as soon as it becomes possible to do so; should be easy to do in order to keep up with the times.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Making it very easy to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port the system from one platform to another.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. Data calculations must be extremely accurate and made to the greatest degree of precision possible for several reasons: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Inaccuracies regarding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information about what games are out there would mislead users.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Accurate data calculations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regarding how many user profiles there are would let developers know when to increase memory space.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- Data regarding who bought, ordered, or pre-ordered which game must be very accurate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2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3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DE424-1600-40E8-A48A-3B8367F486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8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2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1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0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3BAC3-FA8A-4AB5-8C82-A59213132D4F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2D71E-A198-4D7C-A78B-4D10987F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93075"/>
            <a:ext cx="354842" cy="17878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4842" y="2593075"/>
            <a:ext cx="11837158" cy="1787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3648"/>
            <a:ext cx="12192000" cy="83251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5389" y="2776451"/>
            <a:ext cx="10341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INTRO TO SOFTWARE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4" y="3494125"/>
            <a:ext cx="1034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GROUP PROJECT: VIDEO GAME TRACKER</a:t>
            </a:r>
          </a:p>
        </p:txBody>
      </p:sp>
      <p:sp>
        <p:nvSpPr>
          <p:cNvPr id="8" name="Rectangle 7"/>
          <p:cNvSpPr/>
          <p:nvPr/>
        </p:nvSpPr>
        <p:spPr>
          <a:xfrm rot="10800000">
            <a:off x="0" y="6025486"/>
            <a:ext cx="12192000" cy="83251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4"/>
            <a:ext cx="12192001" cy="273843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50" y="1289744"/>
            <a:ext cx="645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PRECISION &amp;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958" y="2218865"/>
            <a:ext cx="665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 SYSTEM THAT IS ALWAYS ON TARGET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DEGREE OF ACCURACY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21670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DEGREE OF PRECISION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ENSURING ACCURACY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74211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. EXTREMELY ACCURATE DATA CALCULATIONS.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GREATEST DEGREE OF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PRECISION POSSIBLE REGARDING DATA CALCULATIONS.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://static5.businessinsider.com/image/52d9703569bedd2b6d60e6bd/the-accuracy-of-equity-research-consistently-wron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7" b="18458"/>
          <a:stretch/>
        </p:blipFill>
        <p:spPr bwMode="auto">
          <a:xfrm>
            <a:off x="6990467" y="911226"/>
            <a:ext cx="5187246" cy="277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9457" y="4374211"/>
            <a:ext cx="3390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 USING TRY/EXCEPT CLAUSES INITIALLY TO ENSURE ACCURACY.</a:t>
            </a:r>
          </a:p>
          <a:p>
            <a:r>
              <a:rPr lang="en-US" dirty="0">
                <a:solidFill>
                  <a:schemeClr val="bg1"/>
                </a:solidFill>
              </a:rPr>
              <a:t>. TESTING MAY SHOW THAT DIFFERENT METHODS MAY BE REQUIRED.</a:t>
            </a:r>
          </a:p>
        </p:txBody>
      </p:sp>
    </p:spTree>
    <p:extLst>
      <p:ext uri="{BB962C8B-B14F-4D97-AF65-F5344CB8AC3E}">
        <p14:creationId xmlns:p14="http://schemas.microsoft.com/office/powerpoint/2010/main" val="212910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4"/>
            <a:ext cx="12192001" cy="273843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50" y="1289744"/>
            <a:ext cx="645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958" y="2218865"/>
            <a:ext cx="6656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PROTECT THE WEBSITE FROM BEING HACKED OR INFECTED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VALIDATION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36984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DATABASE SECURITY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ACCESS CONTROL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94876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FIELD IN THE FORM ARE REQUIRED.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VALIDATION WILL BE SERVER-SIDE.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AJAX FOR IMMEDIATE FEEDBACK.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PROTECT SQL INJECTION ATTACK.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 UNUSED STORED PROCEDURE IN THE DATABASE.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9458" y="4394184"/>
            <a:ext cx="33909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AVOID BRUTE FORCE ATTACK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ALLOW COOKIES</a:t>
            </a:r>
          </a:p>
        </p:txBody>
      </p:sp>
      <p:pic>
        <p:nvPicPr>
          <p:cNvPr id="2050" name="Picture 2" descr="http://1221834608.rsc.cdn77.org/wp-content/uploads/2014/01/rsz_shutterstock_14787225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/>
          <a:stretch/>
        </p:blipFill>
        <p:spPr bwMode="auto">
          <a:xfrm>
            <a:off x="6883834" y="914400"/>
            <a:ext cx="5302250" cy="2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9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4"/>
            <a:ext cx="12192001" cy="273843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" y="1289744"/>
            <a:ext cx="6739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RELIABILITY &amp; AVAILABILITY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958" y="2218865"/>
            <a:ext cx="665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CONSTANTLY PERFORM PROPERLY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RELIABILITY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36984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AVAILABILITY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RELIABILITY STABILITY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94876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OF TECHNICAL ERRORS.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LINKING WITH OTHER SITE.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IMPROVING THE DESIGN.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AUTOMATIC BACKUP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ARCHIVING.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9458" y="4394184"/>
            <a:ext cx="339097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RESISTANCE TO FAILURE.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www.reliability-safety-software.com/wp-content/uploads/2015/03/reliability-software-546x32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" b="5931"/>
          <a:stretch/>
        </p:blipFill>
        <p:spPr bwMode="auto">
          <a:xfrm>
            <a:off x="6990467" y="927128"/>
            <a:ext cx="5200650" cy="27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3"/>
            <a:ext cx="12192001" cy="5495925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4" name="Picture 18" descr="http://vignette2.wikia.nocookie.net/vgc/images/5/5a/LuigiWithSnowboard.png/revision/latest?cb=201308161337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93" y="911224"/>
            <a:ext cx="2171650" cy="21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vignette2.wikia.nocookie.net/videogamefanon/images/9/97/Sonic_Art_Assets_DVD_-_Sonic_The_Hedgehog_-_4.png/revision/latest?cb=2012081412000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/>
          <a:stretch/>
        </p:blipFill>
        <p:spPr bwMode="auto">
          <a:xfrm>
            <a:off x="0" y="3072272"/>
            <a:ext cx="1739899" cy="258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pic>
        <p:nvPicPr>
          <p:cNvPr id="4116" name="Picture 20" descr="https://vgarmada.files.wordpress.com/2015/10/master_chiefsync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8"/>
          <a:stretch/>
        </p:blipFill>
        <p:spPr bwMode="auto">
          <a:xfrm>
            <a:off x="8667573" y="1521218"/>
            <a:ext cx="3516808" cy="488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9759"/>
              </p:ext>
            </p:extLst>
          </p:nvPr>
        </p:nvGraphicFramePr>
        <p:xfrm>
          <a:off x="939800" y="1046241"/>
          <a:ext cx="6857999" cy="5212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355941">
                  <a:extLst>
                    <a:ext uri="{9D8B030D-6E8A-4147-A177-3AD203B41FA5}">
                      <a16:colId xmlns:a16="http://schemas.microsoft.com/office/drawing/2014/main" val="2266693486"/>
                    </a:ext>
                  </a:extLst>
                </a:gridCol>
                <a:gridCol w="1785363">
                  <a:extLst>
                    <a:ext uri="{9D8B030D-6E8A-4147-A177-3AD203B41FA5}">
                      <a16:colId xmlns:a16="http://schemas.microsoft.com/office/drawing/2014/main" val="1643959475"/>
                    </a:ext>
                  </a:extLst>
                </a:gridCol>
                <a:gridCol w="2716695">
                  <a:extLst>
                    <a:ext uri="{9D8B030D-6E8A-4147-A177-3AD203B41FA5}">
                      <a16:colId xmlns:a16="http://schemas.microsoft.com/office/drawing/2014/main" val="3735915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START 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524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Requirements</a:t>
                      </a:r>
                      <a:r>
                        <a:rPr lang="en-US" sz="2400" b="1" baseline="0" dirty="0"/>
                        <a:t> Analysis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</a:t>
                      </a:r>
                      <a:r>
                        <a:rPr lang="en-US" sz="2400" baseline="0" dirty="0"/>
                        <a:t>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Continuous</a:t>
                      </a:r>
                      <a:r>
                        <a:rPr lang="en-US" sz="2400" baseline="0" dirty="0"/>
                        <a:t> </a:t>
                      </a:r>
                    </a:p>
                    <a:p>
                      <a:pPr algn="ctr"/>
                      <a:r>
                        <a:rPr lang="en-US" sz="2400" baseline="0" dirty="0"/>
                        <a:t>Revision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3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System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99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Program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 6</a:t>
                      </a:r>
                      <a:r>
                        <a:rPr lang="en-US" sz="2400" baseline="0" dirty="0"/>
                        <a:t> &amp; 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33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Research of Games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98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Program Implementation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 9-13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Slack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2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06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Delivery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Week 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  <a:r>
                        <a:rPr lang="en-US" sz="2400" baseline="0" dirty="0"/>
                        <a:t> Slack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74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Maintenance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Quarterly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254904"/>
                  </a:ext>
                </a:extLst>
              </a:tr>
            </a:tbl>
          </a:graphicData>
        </a:graphic>
      </p:graphicFrame>
      <p:pic>
        <p:nvPicPr>
          <p:cNvPr id="4100" name="Picture 4" descr="http://vignette2.wikia.nocookie.net/videogames-fanon/images/7/75/Mario.png/revision/latest?cb=201206210909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460" y="3867341"/>
            <a:ext cx="1906597" cy="25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1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3"/>
            <a:ext cx="12192001" cy="5495925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cdn.playbuzz.com/cdn/6f37b7ee-ff84-4d2a-8084-d613b9ff9e38/04e94640-83cd-4d79-81c9-a47d6026b38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27848" r="2378" b="2587"/>
          <a:stretch/>
        </p:blipFill>
        <p:spPr bwMode="auto">
          <a:xfrm>
            <a:off x="0" y="902367"/>
            <a:ext cx="12192000" cy="54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</a:rPr>
              <a:t>QUESTIONS???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245775"/>
            <a:ext cx="12177713" cy="11550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Impact" panose="020B0806030902050204" pitchFamily="34" charset="0"/>
              </a:rPr>
              <a:t>HOW CAN WE IMPROVE???</a:t>
            </a:r>
          </a:p>
        </p:txBody>
      </p:sp>
    </p:spTree>
    <p:extLst>
      <p:ext uri="{BB962C8B-B14F-4D97-AF65-F5344CB8AC3E}">
        <p14:creationId xmlns:p14="http://schemas.microsoft.com/office/powerpoint/2010/main" val="33344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93075"/>
            <a:ext cx="354842" cy="17878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4842" y="2593075"/>
            <a:ext cx="11837158" cy="1787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3648"/>
            <a:ext cx="12192000" cy="83251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5389" y="2776451"/>
            <a:ext cx="10341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</a:rPr>
              <a:t>THANK YOU!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4" y="3746792"/>
            <a:ext cx="1034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JAMES JEANNIS, ROBERTO HERNANDEZ, ARI BUTOWSKY &amp; THOMAS MILGREW</a:t>
            </a:r>
          </a:p>
        </p:txBody>
      </p:sp>
      <p:sp>
        <p:nvSpPr>
          <p:cNvPr id="8" name="Rectangle 7"/>
          <p:cNvSpPr/>
          <p:nvPr/>
        </p:nvSpPr>
        <p:spPr>
          <a:xfrm rot="10800000">
            <a:off x="0" y="6025486"/>
            <a:ext cx="12192000" cy="83251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://vignette4.wikia.nocookie.net/pokemon/images/e/e1/025Pikachu_OS_anime_3.png/revision/201501010929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888" r="89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05" y="4528690"/>
            <a:ext cx="2225906" cy="22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3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b="7515"/>
          <a:stretch/>
        </p:blipFill>
        <p:spPr>
          <a:xfrm>
            <a:off x="0" y="10886"/>
            <a:ext cx="12192000" cy="68471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0886" y="0"/>
            <a:ext cx="12202886" cy="6858000"/>
          </a:xfrm>
          <a:prstGeom prst="rect">
            <a:avLst/>
          </a:prstGeom>
          <a:gradFill flip="none" rotWithShape="1">
            <a:gsLst>
              <a:gs pos="54000">
                <a:srgbClr val="000000">
                  <a:alpha val="91000"/>
                </a:srgbClr>
              </a:gs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7067" y="214489"/>
            <a:ext cx="5362222" cy="6412089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825" y="1745973"/>
            <a:ext cx="443549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b="1" dirty="0">
                <a:solidFill>
                  <a:schemeClr val="accent4"/>
                </a:solidFill>
                <a:latin typeface="+mj-lt"/>
              </a:rPr>
              <a:t>LINKING USERS TO </a:t>
            </a:r>
          </a:p>
          <a:p>
            <a:pPr algn="r">
              <a:lnSpc>
                <a:spcPct val="80000"/>
              </a:lnSpc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GAMES THEY’LL ENJOY</a:t>
            </a:r>
          </a:p>
        </p:txBody>
      </p:sp>
      <p:pic>
        <p:nvPicPr>
          <p:cNvPr id="1030" name="Picture 6" descr="http://www.extremetech.com/wp-content/uploads/2013/02/sony-ps4-logo-640x35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7" y="3752356"/>
            <a:ext cx="2175152" cy="119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2.wikia.nocookie.net/logopedia/images/f/f8/Xbox_2013_Logo.png/revision/latest?cb=2013120203043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91" y="4073340"/>
            <a:ext cx="1812535" cy="55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92963" y="4928224"/>
            <a:ext cx="1388900" cy="654601"/>
            <a:chOff x="274137" y="4685988"/>
            <a:chExt cx="1900653" cy="895795"/>
          </a:xfrm>
        </p:grpSpPr>
        <p:pic>
          <p:nvPicPr>
            <p:cNvPr id="1036" name="Picture 12" descr="https://upload.wikimedia.org/wikipedia/commons/thumb/b/b2/Blizzard_Entertainment_Logo.svg/1280px-Blizzard_Entertainment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74"/>
            <a:stretch/>
          </p:blipFill>
          <p:spPr bwMode="auto">
            <a:xfrm>
              <a:off x="508000" y="4685988"/>
              <a:ext cx="1540064" cy="70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cdn1.sciencefiction.com/wp-content/uploads/2014/09/blizzard-logo-hug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0D150C"/>
                </a:clrFrom>
                <a:clrTo>
                  <a:srgbClr val="0D150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" t="83250" r="5323" b="3465"/>
            <a:stretch/>
          </p:blipFill>
          <p:spPr bwMode="auto">
            <a:xfrm>
              <a:off x="274137" y="5424630"/>
              <a:ext cx="1900653" cy="15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https://upload.wikimedia.org/wikipedia/commons/2/2f/Capcom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35" y="4920642"/>
            <a:ext cx="1897727" cy="3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vignette4.wikia.nocookie.net/logopedia/images/5/56/2000px-EA_Sports_svg.png/revision/latest?cb=2012122516595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9" y="5814247"/>
            <a:ext cx="674396" cy="6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upload.wikimedia.org/wikipedia/en/thumb/f/f3/Naughty_Dog.svg/1280px-Naughty_Dog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173" y="5460811"/>
            <a:ext cx="1646220" cy="3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upload.wikimedia.org/wikipedia/en/0/0a/Treyarch_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000" l="10000" r="90000">
                        <a14:foregroundMark x1="59000" y1="27000" x2="53333" y2="48333"/>
                        <a14:foregroundMark x1="13333" y1="81000" x2="13333" y2="90333"/>
                        <a14:foregroundMark x1="26667" y1="91333" x2="26333" y2="84000"/>
                        <a14:foregroundMark x1="49667" y1="88667" x2="49667" y2="91333"/>
                        <a14:foregroundMark x1="67000" y1="85333" x2="67333" y2="8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7" y="4802361"/>
            <a:ext cx="1024954" cy="102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upload.wikimedia.org/wikipedia/commons/thumb/5/58/Atari_Official_2012_Logo.svg/2000px-Atari_Official_2012_Logo.svg.pn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E41B23"/>
              </a:clrFrom>
              <a:clrTo>
                <a:srgbClr val="E41B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071" y="5585432"/>
            <a:ext cx="858184" cy="9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image.wikifoundry.com/image/1/Toa9vgAPY94H38njEKaOKA10153/GW324H22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48" y="5126010"/>
            <a:ext cx="30861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097" y="2826962"/>
            <a:ext cx="5362222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>
                <a:solidFill>
                  <a:schemeClr val="accent4"/>
                </a:solidFill>
              </a:rPr>
              <a:t>THE RIGHT GAME FOR </a:t>
            </a:r>
          </a:p>
          <a:p>
            <a:pPr algn="r">
              <a:lnSpc>
                <a:spcPct val="80000"/>
              </a:lnSpc>
            </a:pPr>
            <a:r>
              <a:rPr lang="en-US" sz="3200" dirty="0">
                <a:solidFill>
                  <a:schemeClr val="bg1"/>
                </a:solidFill>
              </a:rPr>
              <a:t>THE RIGHT 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4159" y="665020"/>
            <a:ext cx="4852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mpact" panose="020B0806030902050204" pitchFamily="34" charset="0"/>
              </a:rPr>
              <a:t>VIDEOGAME TRACKER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4159" y="457200"/>
            <a:ext cx="477170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6658" y="1620981"/>
            <a:ext cx="477170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304" y="3780066"/>
            <a:ext cx="4771702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vgarmada.files.wordpress.com/2014/10/dk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3" b="9399"/>
          <a:stretch/>
        </p:blipFill>
        <p:spPr bwMode="auto">
          <a:xfrm>
            <a:off x="5615354" y="451035"/>
            <a:ext cx="3042779" cy="38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6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6255" y="1064586"/>
            <a:ext cx="11707090" cy="5280803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solidFill>
              <a:srgbClr val="FFFF00">
                <a:alpha val="55000"/>
              </a:srgb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723499" y="1538798"/>
            <a:ext cx="6789628" cy="4047949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  <a:prstDash val="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14"/>
          <p:cNvSpPr txBox="1"/>
          <p:nvPr/>
        </p:nvSpPr>
        <p:spPr>
          <a:xfrm>
            <a:off x="4235383" y="1028346"/>
            <a:ext cx="310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FF00"/>
                </a:solidFill>
              </a:rPr>
              <a:t>VIDEO GAME TRACKER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53193" y="1947355"/>
            <a:ext cx="2523745" cy="34151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4127" y="2030509"/>
            <a:ext cx="2523745" cy="3415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79932" y="2030509"/>
            <a:ext cx="2523745" cy="341512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18"/>
          <p:cNvSpPr txBox="1"/>
          <p:nvPr/>
        </p:nvSpPr>
        <p:spPr>
          <a:xfrm>
            <a:off x="466934" y="1997669"/>
            <a:ext cx="31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DEMOGRAPHIC PROFILE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4544563" y="2137226"/>
            <a:ext cx="31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MAGIC 8-BALL</a:t>
            </a:r>
          </a:p>
        </p:txBody>
      </p:sp>
      <p:sp>
        <p:nvSpPr>
          <p:cNvPr id="9" name="TextBox 20"/>
          <p:cNvSpPr txBox="1"/>
          <p:nvPr/>
        </p:nvSpPr>
        <p:spPr>
          <a:xfrm>
            <a:off x="8590930" y="2117204"/>
            <a:ext cx="31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DIRECTORY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8813" y="2569906"/>
            <a:ext cx="2189993" cy="7925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1" name="TextBox 22"/>
          <p:cNvSpPr txBox="1"/>
          <p:nvPr/>
        </p:nvSpPr>
        <p:spPr>
          <a:xfrm>
            <a:off x="898813" y="2554226"/>
            <a:ext cx="2048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USER ENTERS DEMOGRAPHIC INFORMATION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8813" y="3818051"/>
            <a:ext cx="2189993" cy="137194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3" name="TextBox 24"/>
          <p:cNvSpPr txBox="1"/>
          <p:nvPr/>
        </p:nvSpPr>
        <p:spPr>
          <a:xfrm>
            <a:off x="898813" y="3898138"/>
            <a:ext cx="20488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PROGRAM STORES DEMOGRAPHIC INFORMATION AND LINKS TO ORDER CONFIRMATIONS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9777" y="3393766"/>
            <a:ext cx="0" cy="37482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965379" y="2663953"/>
            <a:ext cx="1232383" cy="6284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10327112" y="2663953"/>
            <a:ext cx="924982" cy="6284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17" name="TextBox 28"/>
          <p:cNvSpPr txBox="1"/>
          <p:nvPr/>
        </p:nvSpPr>
        <p:spPr>
          <a:xfrm>
            <a:off x="10107623" y="2706425"/>
            <a:ext cx="136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ADVANCED SEARCH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65379" y="4457792"/>
            <a:ext cx="2286715" cy="86239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19" name="TextBox 30"/>
          <p:cNvSpPr txBox="1"/>
          <p:nvPr/>
        </p:nvSpPr>
        <p:spPr>
          <a:xfrm>
            <a:off x="8965379" y="4519051"/>
            <a:ext cx="2286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INFORMATION ABOUT THE GAME THAT IS USEFUL TO THE USER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82167" y="3283973"/>
            <a:ext cx="0" cy="105222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797906" y="3321396"/>
            <a:ext cx="0" cy="18688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590261" y="3556485"/>
            <a:ext cx="1661834" cy="54058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23" name="TextBox 34"/>
          <p:cNvSpPr txBox="1"/>
          <p:nvPr/>
        </p:nvSpPr>
        <p:spPr>
          <a:xfrm>
            <a:off x="9590261" y="3573851"/>
            <a:ext cx="166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FILTER OPTIONS AND LIST OF GAMES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11322" y="4132356"/>
            <a:ext cx="0" cy="2769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36"/>
          <p:cNvSpPr txBox="1"/>
          <p:nvPr/>
        </p:nvSpPr>
        <p:spPr>
          <a:xfrm>
            <a:off x="8037191" y="2803248"/>
            <a:ext cx="310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SEARCH NAME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42005" y="2601233"/>
            <a:ext cx="2256232" cy="6284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27" name="TextBox 38"/>
          <p:cNvSpPr txBox="1"/>
          <p:nvPr/>
        </p:nvSpPr>
        <p:spPr>
          <a:xfrm>
            <a:off x="4928257" y="2742353"/>
            <a:ext cx="225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USER ANSWERS QUESTIONS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958325" y="3661219"/>
            <a:ext cx="2256232" cy="6284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29" name="TextBox 40"/>
          <p:cNvSpPr txBox="1"/>
          <p:nvPr/>
        </p:nvSpPr>
        <p:spPr>
          <a:xfrm>
            <a:off x="4989937" y="3584505"/>
            <a:ext cx="2256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PROGRAM USES THE ANSWERS TO FILTER A SELECTION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59525" y="4689845"/>
            <a:ext cx="2256232" cy="6284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31" name="TextBox 42"/>
          <p:cNvSpPr txBox="1"/>
          <p:nvPr/>
        </p:nvSpPr>
        <p:spPr>
          <a:xfrm>
            <a:off x="4991137" y="4738571"/>
            <a:ext cx="225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PROGRAM SELECTS A GAME FOR THE USER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69572" y="3252613"/>
            <a:ext cx="0" cy="37482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80870" y="4298773"/>
            <a:ext cx="0" cy="37482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580299" y="5735314"/>
            <a:ext cx="3052720" cy="36933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51"/>
          <p:cNvSpPr txBox="1"/>
          <p:nvPr/>
        </p:nvSpPr>
        <p:spPr>
          <a:xfrm>
            <a:off x="4544563" y="5735315"/>
            <a:ext cx="31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ORDER VIDEO GAME</a:t>
            </a:r>
          </a:p>
        </p:txBody>
      </p:sp>
      <p:cxnSp>
        <p:nvCxnSpPr>
          <p:cNvPr id="36" name="Straight Arrow Connector 35"/>
          <p:cNvCxnSpPr>
            <a:stCxn id="31" idx="3"/>
          </p:cNvCxnSpPr>
          <p:nvPr/>
        </p:nvCxnSpPr>
        <p:spPr>
          <a:xfrm>
            <a:off x="7247244" y="5000181"/>
            <a:ext cx="171813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2"/>
            <a:endCxn id="34" idx="3"/>
          </p:cNvCxnSpPr>
          <p:nvPr/>
        </p:nvCxnSpPr>
        <p:spPr>
          <a:xfrm flipH="1">
            <a:off x="7633019" y="5320189"/>
            <a:ext cx="2475718" cy="59979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3"/>
            <a:endCxn id="38" idx="1"/>
          </p:cNvCxnSpPr>
          <p:nvPr/>
        </p:nvCxnSpPr>
        <p:spPr>
          <a:xfrm flipV="1">
            <a:off x="3276938" y="3562773"/>
            <a:ext cx="1446561" cy="9214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069519" y="4989806"/>
            <a:ext cx="1475046" cy="74550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64"/>
          <p:cNvSpPr txBox="1"/>
          <p:nvPr/>
        </p:nvSpPr>
        <p:spPr>
          <a:xfrm>
            <a:off x="6596889" y="1571251"/>
            <a:ext cx="310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GAME FINDER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-7325"/>
            <a:ext cx="12192000" cy="908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-7326"/>
            <a:ext cx="533400" cy="918399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TextBox 8"/>
          <p:cNvSpPr txBox="1"/>
          <p:nvPr/>
        </p:nvSpPr>
        <p:spPr>
          <a:xfrm>
            <a:off x="595892" y="-74803"/>
            <a:ext cx="758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45" name="TextBox 9"/>
          <p:cNvSpPr txBox="1"/>
          <p:nvPr/>
        </p:nvSpPr>
        <p:spPr>
          <a:xfrm>
            <a:off x="593412" y="326297"/>
            <a:ext cx="75893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3-PILAR SYSTEM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" y="6414482"/>
            <a:ext cx="11630882" cy="42983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1644742" y="6414482"/>
            <a:ext cx="533400" cy="429837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Slide Number Placeholder 1"/>
          <p:cNvSpPr>
            <a:spLocks noGrp="1"/>
          </p:cNvSpPr>
          <p:nvPr/>
        </p:nvSpPr>
        <p:spPr>
          <a:xfrm>
            <a:off x="11644741" y="6420117"/>
            <a:ext cx="447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974D-CC9B-C246-9283-8E76542ED62B}" type="slidenum">
              <a:rPr lang="en-US" sz="2800" smtClean="0"/>
              <a:pPr/>
              <a:t>3</a:t>
            </a:fld>
            <a:endParaRPr lang="en-US" sz="2800" dirty="0"/>
          </a:p>
        </p:txBody>
      </p:sp>
      <p:sp>
        <p:nvSpPr>
          <p:cNvPr id="55" name="TextBox 12"/>
          <p:cNvSpPr txBox="1"/>
          <p:nvPr/>
        </p:nvSpPr>
        <p:spPr>
          <a:xfrm>
            <a:off x="83287" y="6605997"/>
            <a:ext cx="2589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*FOR EDUCATIONAL PURPOSES ONLY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77599" y="2500631"/>
            <a:ext cx="10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2079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-7325"/>
            <a:ext cx="12192000" cy="908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-7326"/>
            <a:ext cx="533400" cy="918399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TextBox 8"/>
          <p:cNvSpPr txBox="1"/>
          <p:nvPr/>
        </p:nvSpPr>
        <p:spPr>
          <a:xfrm>
            <a:off x="595892" y="-74803"/>
            <a:ext cx="758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45" name="TextBox 9"/>
          <p:cNvSpPr txBox="1"/>
          <p:nvPr/>
        </p:nvSpPr>
        <p:spPr>
          <a:xfrm>
            <a:off x="593412" y="326297"/>
            <a:ext cx="75893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HOMESCREEN SCREENSHOT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" y="6414482"/>
            <a:ext cx="11630882" cy="42983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1644742" y="6414482"/>
            <a:ext cx="533400" cy="429837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Slide Number Placeholder 1"/>
          <p:cNvSpPr>
            <a:spLocks noGrp="1"/>
          </p:cNvSpPr>
          <p:nvPr/>
        </p:nvSpPr>
        <p:spPr>
          <a:xfrm>
            <a:off x="11644741" y="6420117"/>
            <a:ext cx="447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974D-CC9B-C246-9283-8E76542ED62B}" type="slidenum">
              <a:rPr lang="en-US" sz="2800" smtClean="0"/>
              <a:pPr/>
              <a:t>4</a:t>
            </a:fld>
            <a:endParaRPr lang="en-US" sz="2800" dirty="0"/>
          </a:p>
        </p:txBody>
      </p:sp>
      <p:sp>
        <p:nvSpPr>
          <p:cNvPr id="55" name="TextBox 12"/>
          <p:cNvSpPr txBox="1"/>
          <p:nvPr/>
        </p:nvSpPr>
        <p:spPr>
          <a:xfrm>
            <a:off x="83287" y="6605997"/>
            <a:ext cx="2589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*FOR EDUCATIONAL PURPOSES ONLY</a:t>
            </a:r>
          </a:p>
        </p:txBody>
      </p:sp>
      <p:pic>
        <p:nvPicPr>
          <p:cNvPr id="6146" name="Picture 2" descr="http://sagalawae.googlecode.com/files/lcd%20t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92499"/>
            <a:ext cx="7357941" cy="543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624641" y="3223845"/>
            <a:ext cx="4553501" cy="229772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alpha val="82000"/>
                </a:schemeClr>
              </a:gs>
              <a:gs pos="83000">
                <a:schemeClr val="tx1">
                  <a:alpha val="62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24642" y="3223845"/>
            <a:ext cx="455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CLEAN</a:t>
            </a:r>
          </a:p>
          <a:p>
            <a:pPr algn="ctr"/>
            <a:r>
              <a:rPr lang="en-US" sz="4800" b="1" dirty="0">
                <a:solidFill>
                  <a:schemeClr val="accent4"/>
                </a:solidFill>
              </a:rPr>
              <a:t>PROFESSIONAL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USER-INTERFACE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610783" y="3223845"/>
            <a:ext cx="138171" cy="22977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pic>
        <p:nvPicPr>
          <p:cNvPr id="6148" name="Picture 4" descr="http://cdn3.whatculture.com/wp-content/uploads/2013/03/Sexy-Wari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0058" y1="26667" x2="49709" y2="59000"/>
                        <a14:foregroundMark x1="21512" y1="41000" x2="29942" y2="26667"/>
                        <a14:foregroundMark x1="31977" y1="3333" x2="36047" y2="9667"/>
                        <a14:foregroundMark x1="47384" y1="8333" x2="52035" y2="9333"/>
                        <a14:foregroundMark x1="38081" y1="80667" x2="86047" y2="89667"/>
                        <a14:foregroundMark x1="53779" y1="67000" x2="73547" y2="77333"/>
                        <a14:foregroundMark x1="84884" y1="87000" x2="94767" y2="91000"/>
                        <a14:foregroundMark x1="97093" y1="90000" x2="89535" y2="85333"/>
                        <a14:foregroundMark x1="96221" y1="86333" x2="91279" y2="82000"/>
                        <a14:foregroundMark x1="96221" y1="94333" x2="85756" y2="92000"/>
                        <a14:foregroundMark x1="82558" y1="75667" x2="90698" y2="79000"/>
                        <a14:foregroundMark x1="92151" y1="74000" x2="92151" y2="81667"/>
                        <a14:foregroundMark x1="56105" y1="37333" x2="64244" y2="41333"/>
                        <a14:foregroundMark x1="32558" y1="57667" x2="45349" y2="60667"/>
                        <a14:foregroundMark x1="43605" y1="75333" x2="56395" y2="82667"/>
                        <a14:backgroundMark x1="30233" y1="333" x2="3488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07" y="1783288"/>
            <a:ext cx="1743034" cy="152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948690" y="1954530"/>
            <a:ext cx="5863590" cy="285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INSERT SCREENSHOT</a:t>
            </a:r>
          </a:p>
        </p:txBody>
      </p:sp>
    </p:spTree>
    <p:extLst>
      <p:ext uri="{BB962C8B-B14F-4D97-AF65-F5344CB8AC3E}">
        <p14:creationId xmlns:p14="http://schemas.microsoft.com/office/powerpoint/2010/main" val="337973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7325"/>
            <a:ext cx="12192000" cy="908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-7326"/>
            <a:ext cx="533400" cy="918399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8"/>
          <p:cNvSpPr txBox="1"/>
          <p:nvPr/>
        </p:nvSpPr>
        <p:spPr>
          <a:xfrm>
            <a:off x="595892" y="-74803"/>
            <a:ext cx="758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6" name="TextBox 9"/>
          <p:cNvSpPr txBox="1"/>
          <p:nvPr/>
        </p:nvSpPr>
        <p:spPr>
          <a:xfrm>
            <a:off x="593412" y="326297"/>
            <a:ext cx="75893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FUNCTIONAL REQUIREMENTS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414482"/>
            <a:ext cx="11630882" cy="42983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44742" y="6414482"/>
            <a:ext cx="533400" cy="429837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1"/>
          <p:cNvSpPr>
            <a:spLocks noGrp="1"/>
          </p:cNvSpPr>
          <p:nvPr/>
        </p:nvSpPr>
        <p:spPr>
          <a:xfrm>
            <a:off x="11644741" y="6420117"/>
            <a:ext cx="447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974D-CC9B-C246-9283-8E76542ED62B}" type="slidenum">
              <a:rPr lang="en-US" sz="2800" smtClean="0"/>
              <a:pPr/>
              <a:t>5</a:t>
            </a:fld>
            <a:endParaRPr lang="en-US" sz="2800" dirty="0"/>
          </a:p>
        </p:txBody>
      </p:sp>
      <p:sp>
        <p:nvSpPr>
          <p:cNvPr id="10" name="TextBox 12"/>
          <p:cNvSpPr txBox="1"/>
          <p:nvPr/>
        </p:nvSpPr>
        <p:spPr>
          <a:xfrm>
            <a:off x="83287" y="6605997"/>
            <a:ext cx="2589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*FOR EDUCATIONAL PURPOSES ONLY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0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WHAT IT DOES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6018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56018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WHEN IT’S AVAILABLE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7746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77746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MODES OF OPERATION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0" y="1911927"/>
            <a:ext cx="2743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VIDEOGAME SELECTION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MATCH GAME WITH WANTS AND NEEDS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KEEP TRACK OF STORE INVENTORY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TAILOR STORE INVENTORY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GATHER DEMOGRAPHIC INFORMATION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3728" y="1858854"/>
            <a:ext cx="284018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RELEASE ASAP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GAME FINDER IS OPERATIONAL IMMEDIATELY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AVAILABLE IMMEDIATELY BUT FUNCTIONAL WHEN OWNER ENTERS INVENTORY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WILL NEED USAGE OF PROGRAM TO TAILOR INVENTORY BASED ON DEMOGRAPHICS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77745" y="1834537"/>
            <a:ext cx="285403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AVAILABLE ACROSS ALL PLATFORMS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LAPTOP, PC, TABLET, MOBILE, IN-STORE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CONVENIENTLY ACCESSABLE TO ANY USER AND THEIR PLATFORM OF CHOICE</a:t>
            </a:r>
          </a:p>
        </p:txBody>
      </p:sp>
    </p:spTree>
    <p:extLst>
      <p:ext uri="{BB962C8B-B14F-4D97-AF65-F5344CB8AC3E}">
        <p14:creationId xmlns:p14="http://schemas.microsoft.com/office/powerpoint/2010/main" val="413772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7325"/>
            <a:ext cx="12192000" cy="908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-7326"/>
            <a:ext cx="533400" cy="918399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8"/>
          <p:cNvSpPr txBox="1"/>
          <p:nvPr/>
        </p:nvSpPr>
        <p:spPr>
          <a:xfrm>
            <a:off x="595892" y="-74803"/>
            <a:ext cx="758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6" name="TextBox 9"/>
          <p:cNvSpPr txBox="1"/>
          <p:nvPr/>
        </p:nvSpPr>
        <p:spPr>
          <a:xfrm>
            <a:off x="593412" y="326297"/>
            <a:ext cx="75893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FUNCTIONAL REQUIREMENTS (CONT’D)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414482"/>
            <a:ext cx="11630882" cy="42983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44742" y="6414482"/>
            <a:ext cx="533400" cy="429837"/>
          </a:xfrm>
          <a:prstGeom prst="rect">
            <a:avLst/>
          </a:prstGeom>
          <a:solidFill>
            <a:srgbClr val="FFFF00">
              <a:alpha val="8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1"/>
          <p:cNvSpPr>
            <a:spLocks noGrp="1"/>
          </p:cNvSpPr>
          <p:nvPr/>
        </p:nvSpPr>
        <p:spPr>
          <a:xfrm>
            <a:off x="11644741" y="6420117"/>
            <a:ext cx="447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974D-CC9B-C246-9283-8E76542ED62B}" type="slidenum">
              <a:rPr lang="en-US" sz="2800" smtClean="0"/>
              <a:pPr/>
              <a:t>6</a:t>
            </a:fld>
            <a:endParaRPr lang="en-US" sz="2800" dirty="0"/>
          </a:p>
        </p:txBody>
      </p:sp>
      <p:sp>
        <p:nvSpPr>
          <p:cNvPr id="10" name="TextBox 12"/>
          <p:cNvSpPr txBox="1"/>
          <p:nvPr/>
        </p:nvSpPr>
        <p:spPr>
          <a:xfrm>
            <a:off x="83287" y="6605997"/>
            <a:ext cx="2589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*FOR EDUCATIONAL PURPOSES ONLY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0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TRANSOFRMATIONS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6018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56018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REACTION TO STIMULI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77746" y="1773382"/>
            <a:ext cx="2854036" cy="4391891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77746" y="1316182"/>
            <a:ext cx="286789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mpact" panose="020B0806030902050204" pitchFamily="34" charset="0"/>
              </a:rPr>
              <a:t>RETENTION OF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00" y="1911927"/>
            <a:ext cx="2743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4"/>
                </a:solidFill>
              </a:rPr>
              <a:t>FRONT END: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HTML, JAVASCRIPT, AJAX, JQUERY, CSS, AND BOOTSTRAP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4"/>
                </a:solidFill>
              </a:rPr>
              <a:t>BACK END: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PHP AND MYSQL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83728" y="1858854"/>
            <a:ext cx="28401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USER INTERFACE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MINIMAL USER-MADE CHOICES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RELIABILITY DEPENDS ON STORE OWNER INVENTORY UPDATES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USED FOR PEOPLE WITH LITTLE OR ADVANCED GAMING KNOWLEDGE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7745" y="1834537"/>
            <a:ext cx="285403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RETAINED IN DEMOGRAPHIC PROFILES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MAGIC-8 BALL GAME SELECTION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accent4"/>
                </a:solidFill>
              </a:rPr>
              <a:t>FUTURE UPDATES: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BOUGHT GAMES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RELEASES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CLASSICS</a:t>
            </a:r>
          </a:p>
        </p:txBody>
      </p:sp>
    </p:spTree>
    <p:extLst>
      <p:ext uri="{BB962C8B-B14F-4D97-AF65-F5344CB8AC3E}">
        <p14:creationId xmlns:p14="http://schemas.microsoft.com/office/powerpoint/2010/main" val="236466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1225"/>
            <a:ext cx="12177713" cy="2746375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77713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" y="935414"/>
            <a:ext cx="645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PERFORMANCE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84" y="1827636"/>
            <a:ext cx="6117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DELIVERING A PROGRAM CLIENTS WILL SAY IS “GOOD” AND “FAST”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CONSTRAINTS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21670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EFFICIENCY MEASURES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FLOW OF DATA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74211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DEMOGRAPHIC PROFILES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QUANTITY OF GAMES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REPROGRAMMING WITH EACH UPDATE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DEMOGRAPHIC PROFILE DOES NOT FOLLOW USER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NARROW CHOICES WITH EACH MAGIC 8-BALL QUESTION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DATABASE MAINTENANCE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9458" y="4394184"/>
            <a:ext cx="3390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INPUT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LINKING PURCHASE WITH DEMOGRAPHIC INFORMATION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FUTURE UPDATE: </a:t>
            </a:r>
            <a:r>
              <a:rPr lang="en-US" dirty="0">
                <a:solidFill>
                  <a:schemeClr val="bg1"/>
                </a:solidFill>
              </a:rPr>
              <a:t>BEST SELLERS, NEW RELEASE, ETC.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2" descr="http://www.collaborative.com/wp-content/uploads/2015/09/performance-engineering-624x4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2" b="15500"/>
          <a:stretch/>
        </p:blipFill>
        <p:spPr bwMode="auto">
          <a:xfrm>
            <a:off x="7027348" y="911225"/>
            <a:ext cx="5164651" cy="268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4"/>
            <a:ext cx="12177713" cy="273843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77713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pic>
        <p:nvPicPr>
          <p:cNvPr id="1026" name="Picture 2" descr="http://cdn-mf1.heartyhosting.com/sites/mensfitness.com/files/guys-playing-video-gam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4" b="20192"/>
          <a:stretch/>
        </p:blipFill>
        <p:spPr bwMode="auto">
          <a:xfrm>
            <a:off x="6453352" y="911225"/>
            <a:ext cx="5724361" cy="27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935414"/>
            <a:ext cx="6453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USABILITY AND </a:t>
            </a:r>
          </a:p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HUMAN FACTORS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17" y="2596055"/>
            <a:ext cx="6117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 DESIGN MADE EASY-TO-USE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REQUIRED TRAINING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21670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USING THE SYSTEM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DIFFICULTY IN MISUSE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74211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LITTLE TO NO TRAINING NEEDED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QUESTION &amp; ANSWER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 PILAR SYSTEM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MINIMAL KNOWLEDGE REQUIRED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TOUCH BASED KEYBOARD OPTION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USAGE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9458" y="4394184"/>
            <a:ext cx="3390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ANSWER QUESTIONS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READ INFORMATION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ABILITY TO “GO BACK”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PROMT SCREEN BEFORE PURCHASE</a:t>
            </a:r>
          </a:p>
        </p:txBody>
      </p:sp>
    </p:spTree>
    <p:extLst>
      <p:ext uri="{BB962C8B-B14F-4D97-AF65-F5344CB8AC3E}">
        <p14:creationId xmlns:p14="http://schemas.microsoft.com/office/powerpoint/2010/main" val="178265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910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919164"/>
            <a:ext cx="12192001" cy="2738436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1225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       </a:t>
            </a:r>
            <a:br>
              <a:rPr lang="en-US" sz="3600" b="1" dirty="0">
                <a:solidFill>
                  <a:srgbClr val="FFFF00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dirty="0"/>
              <a:t>	</a:t>
            </a: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0" y="-7938"/>
            <a:ext cx="533400" cy="919163"/>
          </a:xfrm>
          <a:prstGeom prst="rect">
            <a:avLst/>
          </a:prstGeom>
          <a:solidFill>
            <a:srgbClr val="FFFF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533400" y="-53975"/>
            <a:ext cx="7589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FF00"/>
                </a:solidFill>
              </a:rPr>
              <a:t>VIDEOGAME TRACKER</a:t>
            </a:r>
          </a:p>
        </p:txBody>
      </p:sp>
      <p:sp>
        <p:nvSpPr>
          <p:cNvPr id="2053" name="TextBox 9"/>
          <p:cNvSpPr txBox="1">
            <a:spLocks noChangeArrowheads="1"/>
          </p:cNvSpPr>
          <p:nvPr/>
        </p:nvSpPr>
        <p:spPr bwMode="auto">
          <a:xfrm>
            <a:off x="593725" y="327025"/>
            <a:ext cx="7588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415088"/>
            <a:ext cx="12192000" cy="428625"/>
          </a:xfrm>
          <a:prstGeom prst="rect">
            <a:avLst/>
          </a:prstGeom>
          <a:solidFill>
            <a:srgbClr val="000000"/>
          </a:solidFill>
          <a:ln w="6350" algn="ctr">
            <a:solidFill>
              <a:srgbClr val="5B9BD5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auto">
          <a:xfrm>
            <a:off x="82550" y="6605588"/>
            <a:ext cx="2589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*FOR EDUCATIONAL PURPOSES ONLY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644313" y="6415088"/>
            <a:ext cx="533400" cy="428625"/>
          </a:xfrm>
          <a:prstGeom prst="rect">
            <a:avLst/>
          </a:prstGeom>
          <a:solidFill>
            <a:srgbClr val="FFFF00">
              <a:alpha val="88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50" y="1289744"/>
            <a:ext cx="645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Impact" panose="020B0806030902050204" pitchFamily="34" charset="0"/>
              </a:rPr>
              <a:t>MAINTAINABILITY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027" y="2218865"/>
            <a:ext cx="6117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RESTORING AND IMPROVING THE SYSTEM WITH EASE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073" y="3921670"/>
            <a:ext cx="3390978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IMPROVING THE SYSTEM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03050" y="3921670"/>
            <a:ext cx="3390980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FUTURE OF THE SYSTEM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79458" y="3921670"/>
            <a:ext cx="3390979" cy="4572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prstClr val="black"/>
                </a:solidFill>
                <a:latin typeface="Impact" panose="020B0806030902050204" pitchFamily="34" charset="0"/>
              </a:rPr>
              <a:t>PORTING THE SYSTEM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8072" y="4378642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03051" y="4374211"/>
            <a:ext cx="3390979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79460" y="4378870"/>
            <a:ext cx="3390978" cy="1974993"/>
          </a:xfrm>
          <a:prstGeom prst="rect">
            <a:avLst/>
          </a:prstGeom>
          <a:gradFill>
            <a:gsLst>
              <a:gs pos="78000">
                <a:srgbClr val="000000">
                  <a:alpha val="57000"/>
                </a:srgbClr>
              </a:gs>
              <a:gs pos="56000">
                <a:srgbClr val="000000">
                  <a:alpha val="73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8072" y="4377195"/>
            <a:ext cx="339097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IMPROVEMENTS IN LIGHT OF ERRORS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ADDING/GROWING GAME DATABASE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ADDING FEATURES WHERE IT MAKES SENSE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03048" y="4356084"/>
            <a:ext cx="339098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QUARTERLY UPDATES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 &amp; PLAY DEMOS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INNOVATION WITH FUTURE TECHNOLOGIES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USAGE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79458" y="4389139"/>
            <a:ext cx="339097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. VERY EASY PORTABILITY.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. ACHIEVED BY REPLACING PROGRAMMING LANGUAGE COMPILER WITH ANOTHER FOR THE SAME LANGUAGE; WON’T DEGRADE SYSTEM’S FUNCTIONS.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advancedtechinc.com/wp-content/uploads/2015/08/mechanic-shop-software-support-benefi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8"/>
          <a:stretch/>
        </p:blipFill>
        <p:spPr bwMode="auto">
          <a:xfrm>
            <a:off x="6977553" y="921243"/>
            <a:ext cx="5214447" cy="27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573515"/>
            <a:ext cx="12192000" cy="19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2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1102</Words>
  <Application>Microsoft Office PowerPoint</Application>
  <PresentationFormat>Widescreen</PresentationFormat>
  <Paragraphs>262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</vt:lpstr>
      <vt:lpstr>          </vt:lpstr>
      <vt:lpstr>          </vt:lpstr>
      <vt:lpstr>          </vt:lpstr>
      <vt:lpstr>          </vt:lpstr>
      <vt:lpstr>          </vt:lpstr>
      <vt:lpstr>          </vt:lpstr>
      <vt:lpstr>     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</dc:creator>
  <cp:lastModifiedBy>Ari Butowsky</cp:lastModifiedBy>
  <cp:revision>48</cp:revision>
  <dcterms:created xsi:type="dcterms:W3CDTF">2016-03-04T18:49:09Z</dcterms:created>
  <dcterms:modified xsi:type="dcterms:W3CDTF">2016-03-10T18:10:01Z</dcterms:modified>
</cp:coreProperties>
</file>